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0"/>
  </p:notesMasterIdLst>
  <p:sldIdLst>
    <p:sldId id="256" r:id="rId2"/>
    <p:sldId id="257" r:id="rId3"/>
    <p:sldId id="258" r:id="rId4"/>
    <p:sldId id="259" r:id="rId5"/>
    <p:sldId id="260" r:id="rId6"/>
    <p:sldId id="261" r:id="rId7"/>
    <p:sldId id="262" r:id="rId8"/>
    <p:sldId id="263" r:id="rId9"/>
    <p:sldId id="271" r:id="rId10"/>
    <p:sldId id="264" r:id="rId11"/>
    <p:sldId id="265" r:id="rId12"/>
    <p:sldId id="266" r:id="rId13"/>
    <p:sldId id="267" r:id="rId14"/>
    <p:sldId id="272" r:id="rId15"/>
    <p:sldId id="268" r:id="rId16"/>
    <p:sldId id="269" r:id="rId17"/>
    <p:sldId id="273" r:id="rId18"/>
    <p:sldId id="270"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720f2cab8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720f2cab8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1f87997393_0_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1f87997393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720f2cab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720f2cab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720f2cab8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720f2cab8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616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720f2cab8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720f2cab8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720f2cab8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720f2cab8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720f2cab8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720f2cab8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922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720f2cab8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720f2cab8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720f2cab89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720f2cab89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720f2cab8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720f2cab8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720f2cab89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720f2cab89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441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b="1"/>
              <a:t>Navigating Challenges:</a:t>
            </a:r>
            <a:r>
              <a:rPr lang="en-GB" sz="3200"/>
              <a:t> </a:t>
            </a:r>
            <a:r>
              <a:rPr lang="en-GB" sz="2200"/>
              <a:t>Leveraging DistilBERT for Autonomous Vehicles Disengagement Insights</a:t>
            </a:r>
            <a:endParaRPr sz="2200"/>
          </a:p>
        </p:txBody>
      </p:sp>
      <p:sp>
        <p:nvSpPr>
          <p:cNvPr id="229" name="Google Shape;229;p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600" b="1"/>
              <a:t>An Nguyen</a:t>
            </a:r>
            <a:br>
              <a:rPr lang="en-GB" sz="1600"/>
            </a:br>
            <a:r>
              <a:rPr lang="en-GB" sz="1600"/>
              <a:t>05-23-2024</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5"/>
          <p:cNvSpPr txBox="1">
            <a:spLocks noGrp="1"/>
          </p:cNvSpPr>
          <p:nvPr>
            <p:ph type="title"/>
          </p:nvPr>
        </p:nvSpPr>
        <p:spPr>
          <a:xfrm>
            <a:off x="1297500" y="150025"/>
            <a:ext cx="75960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Disengagements are more frequent on weekdays and during the summer months. August exhibits the highest number of disengagements across all months.</a:t>
            </a:r>
            <a:endParaRPr sz="1400"/>
          </a:p>
        </p:txBody>
      </p:sp>
      <p:pic>
        <p:nvPicPr>
          <p:cNvPr id="279" name="Google Shape;279;p25"/>
          <p:cNvPicPr preferRelativeResize="0"/>
          <p:nvPr/>
        </p:nvPicPr>
        <p:blipFill>
          <a:blip r:embed="rId3">
            <a:alphaModFix/>
          </a:blip>
          <a:stretch>
            <a:fillRect/>
          </a:stretch>
        </p:blipFill>
        <p:spPr>
          <a:xfrm>
            <a:off x="1297488" y="956337"/>
            <a:ext cx="7032965" cy="401883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309" name="Google Shape;309;p26"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
        <p:nvSpPr>
          <p:cNvPr id="310" name="Google Shape;310;p26"/>
          <p:cNvSpPr txBox="1">
            <a:spLocks noGrp="1"/>
          </p:cNvSpPr>
          <p:nvPr>
            <p:ph type="title"/>
          </p:nvPr>
        </p:nvSpPr>
        <p:spPr>
          <a:xfrm>
            <a:off x="1297500" y="3350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05. Text Classification Model </a:t>
            </a:r>
            <a:endParaRPr/>
          </a:p>
        </p:txBody>
      </p:sp>
      <p:pic>
        <p:nvPicPr>
          <p:cNvPr id="3" name="Picture 2">
            <a:extLst>
              <a:ext uri="{FF2B5EF4-FFF2-40B4-BE49-F238E27FC236}">
                <a16:creationId xmlns:a16="http://schemas.microsoft.com/office/drawing/2014/main" id="{F4B4F777-3C3A-EE22-E9C2-544AA0FC691B}"/>
              </a:ext>
            </a:extLst>
          </p:cNvPr>
          <p:cNvPicPr>
            <a:picLocks noChangeAspect="1"/>
          </p:cNvPicPr>
          <p:nvPr/>
        </p:nvPicPr>
        <p:blipFill>
          <a:blip r:embed="rId4"/>
          <a:stretch>
            <a:fillRect/>
          </a:stretch>
        </p:blipFill>
        <p:spPr>
          <a:xfrm>
            <a:off x="3086100" y="1064329"/>
            <a:ext cx="5851841" cy="2847415"/>
          </a:xfrm>
          <a:prstGeom prst="rect">
            <a:avLst/>
          </a:prstGeom>
        </p:spPr>
      </p:pic>
      <p:sp>
        <p:nvSpPr>
          <p:cNvPr id="4" name="Google Shape;328;p29">
            <a:extLst>
              <a:ext uri="{FF2B5EF4-FFF2-40B4-BE49-F238E27FC236}">
                <a16:creationId xmlns:a16="http://schemas.microsoft.com/office/drawing/2014/main" id="{F034330C-1C33-2C9E-B2EE-C2E005320D19}"/>
              </a:ext>
            </a:extLst>
          </p:cNvPr>
          <p:cNvSpPr txBox="1">
            <a:spLocks noGrp="1"/>
          </p:cNvSpPr>
          <p:nvPr>
            <p:ph type="body" idx="1"/>
          </p:nvPr>
        </p:nvSpPr>
        <p:spPr>
          <a:xfrm>
            <a:off x="118453" y="1652638"/>
            <a:ext cx="2967647" cy="2259106"/>
          </a:xfrm>
          <a:prstGeom prst="rect">
            <a:avLst/>
          </a:prstGeom>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US" sz="1000" dirty="0" err="1"/>
              <a:t>DistilBERT</a:t>
            </a:r>
            <a:r>
              <a:rPr lang="en-US" sz="1000" dirty="0"/>
              <a:t> is a smaller, faster, and more efficient version of the pre-trained language model Bidirectional Encoder Representations from Transformers (BERT)</a:t>
            </a:r>
          </a:p>
          <a:p>
            <a:pPr marL="457200" lvl="0" indent="-304800" algn="l" rtl="0">
              <a:spcBef>
                <a:spcPts val="0"/>
              </a:spcBef>
              <a:spcAft>
                <a:spcPts val="0"/>
              </a:spcAft>
              <a:buClr>
                <a:schemeClr val="lt1"/>
              </a:buClr>
              <a:buSzPts val="1200"/>
              <a:buChar char="●"/>
            </a:pPr>
            <a:endParaRPr lang="en-US" sz="1000" dirty="0"/>
          </a:p>
          <a:p>
            <a:pPr marL="457200" lvl="0" indent="-304800" algn="l" rtl="0">
              <a:spcBef>
                <a:spcPts val="0"/>
              </a:spcBef>
              <a:spcAft>
                <a:spcPts val="0"/>
              </a:spcAft>
              <a:buClr>
                <a:schemeClr val="lt1"/>
              </a:buClr>
              <a:buSzPts val="1200"/>
              <a:buChar char="●"/>
            </a:pPr>
            <a:r>
              <a:rPr lang="en-US" sz="1000" dirty="0"/>
              <a:t>Tokenize disengagement descriptions</a:t>
            </a:r>
          </a:p>
          <a:p>
            <a:pPr marL="457200" lvl="0" indent="-304800" algn="l" rtl="0">
              <a:spcBef>
                <a:spcPts val="0"/>
              </a:spcBef>
              <a:spcAft>
                <a:spcPts val="0"/>
              </a:spcAft>
              <a:buClr>
                <a:schemeClr val="lt1"/>
              </a:buClr>
              <a:buSzPts val="1200"/>
              <a:buChar char="●"/>
            </a:pPr>
            <a:endParaRPr lang="en-US" sz="1000" dirty="0"/>
          </a:p>
          <a:p>
            <a:pPr marL="457200" lvl="0" indent="-304800" algn="l" rtl="0">
              <a:spcBef>
                <a:spcPts val="0"/>
              </a:spcBef>
              <a:spcAft>
                <a:spcPts val="0"/>
              </a:spcAft>
              <a:buClr>
                <a:schemeClr val="lt1"/>
              </a:buClr>
              <a:buSzPts val="1200"/>
              <a:buChar char="●"/>
            </a:pPr>
            <a:r>
              <a:rPr lang="en-US" sz="1000" dirty="0"/>
              <a:t>Encoded the disengagement categories/labels</a:t>
            </a:r>
          </a:p>
          <a:p>
            <a:pPr marL="457200" lvl="0" indent="-304800" algn="l" rtl="0">
              <a:spcBef>
                <a:spcPts val="0"/>
              </a:spcBef>
              <a:spcAft>
                <a:spcPts val="0"/>
              </a:spcAft>
              <a:buClr>
                <a:schemeClr val="lt1"/>
              </a:buClr>
              <a:buSzPts val="1200"/>
              <a:buChar char="●"/>
            </a:pPr>
            <a:endParaRPr lang="en-US" sz="1000" dirty="0"/>
          </a:p>
          <a:p>
            <a:pPr marL="457200" lvl="0" indent="-304800" algn="l" rtl="0">
              <a:spcBef>
                <a:spcPts val="0"/>
              </a:spcBef>
              <a:spcAft>
                <a:spcPts val="0"/>
              </a:spcAft>
              <a:buClr>
                <a:schemeClr val="lt1"/>
              </a:buClr>
              <a:buSzPts val="1200"/>
              <a:buChar char="●"/>
            </a:pPr>
            <a:r>
              <a:rPr lang="en-US" sz="1000" dirty="0"/>
              <a:t>Built a custom Neural Network and model fine-tuning (dropout and dense layers, Adam optimizer, learning rate scheduling, early stopping)</a:t>
            </a:r>
          </a:p>
          <a:p>
            <a:pPr marL="457200" lvl="0" indent="-304800" algn="l" rtl="0">
              <a:spcBef>
                <a:spcPts val="0"/>
              </a:spcBef>
              <a:spcAft>
                <a:spcPts val="0"/>
              </a:spcAft>
              <a:buClr>
                <a:schemeClr val="lt1"/>
              </a:buClr>
              <a:buSzPts val="1200"/>
              <a:buChar char="●"/>
            </a:pPr>
            <a:endParaRPr lang="en-US" sz="1000" dirty="0"/>
          </a:p>
          <a:p>
            <a:pPr marL="457200" lvl="0" indent="-304800" algn="l" rtl="0">
              <a:spcBef>
                <a:spcPts val="0"/>
              </a:spcBef>
              <a:spcAft>
                <a:spcPts val="0"/>
              </a:spcAft>
              <a:buClr>
                <a:schemeClr val="lt1"/>
              </a:buClr>
              <a:buSzPts val="1200"/>
              <a:buChar char="●"/>
            </a:pPr>
            <a:r>
              <a:rPr lang="en-US" sz="1000" dirty="0"/>
              <a:t>Track the model accuracy and loss</a:t>
            </a:r>
          </a:p>
          <a:p>
            <a:pPr marL="457200" lvl="0" indent="-304800" algn="l" rtl="0">
              <a:spcBef>
                <a:spcPts val="0"/>
              </a:spcBef>
              <a:spcAft>
                <a:spcPts val="0"/>
              </a:spcAft>
              <a:buClr>
                <a:schemeClr val="lt1"/>
              </a:buClr>
              <a:buSzPts val="1200"/>
              <a:buChar char="●"/>
            </a:pPr>
            <a:endParaRPr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06. Model Accuracy</a:t>
            </a:r>
            <a:endParaRPr dirty="0"/>
          </a:p>
        </p:txBody>
      </p:sp>
      <p:pic>
        <p:nvPicPr>
          <p:cNvPr id="3" name="Picture 2">
            <a:extLst>
              <a:ext uri="{FF2B5EF4-FFF2-40B4-BE49-F238E27FC236}">
                <a16:creationId xmlns:a16="http://schemas.microsoft.com/office/drawing/2014/main" id="{32C66BA0-97F2-CCF3-F878-3ACF613E1535}"/>
              </a:ext>
            </a:extLst>
          </p:cNvPr>
          <p:cNvPicPr>
            <a:picLocks noChangeAspect="1"/>
          </p:cNvPicPr>
          <p:nvPr/>
        </p:nvPicPr>
        <p:blipFill>
          <a:blip r:embed="rId3"/>
          <a:stretch>
            <a:fillRect/>
          </a:stretch>
        </p:blipFill>
        <p:spPr>
          <a:xfrm>
            <a:off x="1385048" y="984574"/>
            <a:ext cx="7456394" cy="37281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06. Model Loss</a:t>
            </a:r>
            <a:endParaRPr dirty="0"/>
          </a:p>
        </p:txBody>
      </p:sp>
      <p:pic>
        <p:nvPicPr>
          <p:cNvPr id="3" name="Picture 2">
            <a:extLst>
              <a:ext uri="{FF2B5EF4-FFF2-40B4-BE49-F238E27FC236}">
                <a16:creationId xmlns:a16="http://schemas.microsoft.com/office/drawing/2014/main" id="{28FCEE5F-8AD8-D0C1-31D0-965A094868B6}"/>
              </a:ext>
            </a:extLst>
          </p:cNvPr>
          <p:cNvPicPr>
            <a:picLocks noChangeAspect="1"/>
          </p:cNvPicPr>
          <p:nvPr/>
        </p:nvPicPr>
        <p:blipFill>
          <a:blip r:embed="rId3"/>
          <a:stretch>
            <a:fillRect/>
          </a:stretch>
        </p:blipFill>
        <p:spPr>
          <a:xfrm>
            <a:off x="1419054" y="985120"/>
            <a:ext cx="7086354" cy="354317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06. Validation Set Classification Report</a:t>
            </a:r>
            <a:endParaRPr dirty="0"/>
          </a:p>
        </p:txBody>
      </p:sp>
      <p:pic>
        <p:nvPicPr>
          <p:cNvPr id="6" name="Picture 5">
            <a:extLst>
              <a:ext uri="{FF2B5EF4-FFF2-40B4-BE49-F238E27FC236}">
                <a16:creationId xmlns:a16="http://schemas.microsoft.com/office/drawing/2014/main" id="{26C8FA43-8217-7416-C0CF-4B8831D13492}"/>
              </a:ext>
            </a:extLst>
          </p:cNvPr>
          <p:cNvPicPr>
            <a:picLocks noChangeAspect="1"/>
          </p:cNvPicPr>
          <p:nvPr/>
        </p:nvPicPr>
        <p:blipFill>
          <a:blip r:embed="rId3"/>
          <a:stretch>
            <a:fillRect/>
          </a:stretch>
        </p:blipFill>
        <p:spPr>
          <a:xfrm>
            <a:off x="1366647" y="972223"/>
            <a:ext cx="4267670" cy="3935953"/>
          </a:xfrm>
          <a:prstGeom prst="rect">
            <a:avLst/>
          </a:prstGeom>
        </p:spPr>
      </p:pic>
    </p:spTree>
    <p:extLst>
      <p:ext uri="{BB962C8B-B14F-4D97-AF65-F5344CB8AC3E}">
        <p14:creationId xmlns:p14="http://schemas.microsoft.com/office/powerpoint/2010/main" val="2280668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9"/>
          <p:cNvSpPr txBox="1">
            <a:spLocks noGrp="1"/>
          </p:cNvSpPr>
          <p:nvPr>
            <p:ph type="title"/>
          </p:nvPr>
        </p:nvSpPr>
        <p:spPr>
          <a:xfrm>
            <a:off x="1297500" y="3350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07. Conclusion</a:t>
            </a:r>
            <a:endParaRPr dirty="0"/>
          </a:p>
        </p:txBody>
      </p:sp>
      <p:sp>
        <p:nvSpPr>
          <p:cNvPr id="328" name="Google Shape;328;p29"/>
          <p:cNvSpPr txBox="1">
            <a:spLocks noGrp="1"/>
          </p:cNvSpPr>
          <p:nvPr>
            <p:ph type="body" idx="1"/>
          </p:nvPr>
        </p:nvSpPr>
        <p:spPr>
          <a:xfrm>
            <a:off x="1107775" y="1037700"/>
            <a:ext cx="3710700" cy="3549900"/>
          </a:xfrm>
          <a:prstGeom prst="rect">
            <a:avLst/>
          </a:prstGeom>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US" sz="1200" dirty="0"/>
              <a:t>Disengagements occur most frequently when AV is in the street, initiated by the test driver, and owned by Apple Inc.</a:t>
            </a:r>
          </a:p>
          <a:p>
            <a:pPr marL="457200" lvl="0" indent="-304800" algn="l" rtl="0">
              <a:spcBef>
                <a:spcPts val="0"/>
              </a:spcBef>
              <a:spcAft>
                <a:spcPts val="0"/>
              </a:spcAft>
              <a:buClr>
                <a:schemeClr val="lt1"/>
              </a:buClr>
              <a:buSzPts val="1200"/>
              <a:buChar char="●"/>
            </a:pPr>
            <a:endParaRPr lang="en-US" sz="1200" dirty="0"/>
          </a:p>
          <a:p>
            <a:pPr marL="457200" lvl="0" indent="-304800" algn="l" rtl="0">
              <a:spcBef>
                <a:spcPts val="0"/>
              </a:spcBef>
              <a:spcAft>
                <a:spcPts val="0"/>
              </a:spcAft>
              <a:buClr>
                <a:schemeClr val="lt1"/>
              </a:buClr>
              <a:buSzPts val="1200"/>
              <a:buChar char="●"/>
            </a:pPr>
            <a:r>
              <a:rPr lang="en-US" sz="1200" dirty="0"/>
              <a:t>Disengagements are more frequent on weekdays and during the summer months, especially in August on Wednesdays.</a:t>
            </a:r>
          </a:p>
          <a:p>
            <a:pPr marL="457200" lvl="0" indent="-304800" algn="l" rtl="0">
              <a:spcBef>
                <a:spcPts val="0"/>
              </a:spcBef>
              <a:spcAft>
                <a:spcPts val="0"/>
              </a:spcAft>
              <a:buClr>
                <a:schemeClr val="lt1"/>
              </a:buClr>
              <a:buSzPts val="1200"/>
              <a:buChar char="●"/>
            </a:pPr>
            <a:endParaRPr lang="en-US" sz="1200" dirty="0"/>
          </a:p>
          <a:p>
            <a:pPr marL="457200" lvl="0" indent="-304800" algn="l" rtl="0">
              <a:spcBef>
                <a:spcPts val="0"/>
              </a:spcBef>
              <a:spcAft>
                <a:spcPts val="0"/>
              </a:spcAft>
              <a:buClr>
                <a:schemeClr val="lt1"/>
              </a:buClr>
              <a:buSzPts val="1200"/>
              <a:buChar char="●"/>
            </a:pPr>
            <a:r>
              <a:rPr lang="en-US" sz="1200" dirty="0" err="1"/>
              <a:t>DistilBERT</a:t>
            </a:r>
            <a:r>
              <a:rPr lang="en-US" sz="1200" dirty="0"/>
              <a:t>-based multi-class text Classification model successfully categorized AV disengagement cause categories with 99% accuracy for train and validation datasets.</a:t>
            </a:r>
            <a:endParaRPr sz="1200" dirty="0"/>
          </a:p>
        </p:txBody>
      </p:sp>
      <p:pic>
        <p:nvPicPr>
          <p:cNvPr id="329" name="Google Shape;329;p29"/>
          <p:cNvPicPr preferRelativeResize="0"/>
          <p:nvPr/>
        </p:nvPicPr>
        <p:blipFill>
          <a:blip r:embed="rId3">
            <a:alphaModFix/>
          </a:blip>
          <a:stretch>
            <a:fillRect/>
          </a:stretch>
        </p:blipFill>
        <p:spPr>
          <a:xfrm>
            <a:off x="5077600" y="744100"/>
            <a:ext cx="3784825" cy="378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59" name="Google Shape;359;p30"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
        <p:nvSpPr>
          <p:cNvPr id="360" name="Google Shape;360;p30"/>
          <p:cNvSpPr txBox="1">
            <a:spLocks noGrp="1"/>
          </p:cNvSpPr>
          <p:nvPr>
            <p:ph type="title"/>
          </p:nvPr>
        </p:nvSpPr>
        <p:spPr>
          <a:xfrm>
            <a:off x="1297500" y="3350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08. Model Limitations/Future Work</a:t>
            </a:r>
            <a:endParaRPr dirty="0"/>
          </a:p>
        </p:txBody>
      </p:sp>
      <p:sp>
        <p:nvSpPr>
          <p:cNvPr id="2" name="Google Shape;328;p29">
            <a:extLst>
              <a:ext uri="{FF2B5EF4-FFF2-40B4-BE49-F238E27FC236}">
                <a16:creationId xmlns:a16="http://schemas.microsoft.com/office/drawing/2014/main" id="{3F95259F-C7A6-4C75-A5B7-AC52ACB11EC9}"/>
              </a:ext>
            </a:extLst>
          </p:cNvPr>
          <p:cNvSpPr txBox="1">
            <a:spLocks noGrp="1"/>
          </p:cNvSpPr>
          <p:nvPr>
            <p:ph type="body" idx="1"/>
          </p:nvPr>
        </p:nvSpPr>
        <p:spPr>
          <a:xfrm>
            <a:off x="1107774" y="1037700"/>
            <a:ext cx="6368791" cy="1534050"/>
          </a:xfrm>
          <a:prstGeom prst="rect">
            <a:avLst/>
          </a:prstGeom>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US" sz="1200" dirty="0"/>
              <a:t>Explore different modeling architectures such as multi-label, multi-class text classification models.</a:t>
            </a:r>
          </a:p>
          <a:p>
            <a:pPr marL="457200" lvl="0" indent="-304800" algn="l" rtl="0">
              <a:spcBef>
                <a:spcPts val="0"/>
              </a:spcBef>
              <a:spcAft>
                <a:spcPts val="0"/>
              </a:spcAft>
              <a:buClr>
                <a:schemeClr val="lt1"/>
              </a:buClr>
              <a:buSzPts val="1200"/>
              <a:buChar char="●"/>
            </a:pPr>
            <a:r>
              <a:rPr lang="en-US" sz="1200" dirty="0"/>
              <a:t>Build a more advanced model to incorporate other data such as: driver presence, disengagement initiated by, and disengagement location.</a:t>
            </a:r>
          </a:p>
          <a:p>
            <a:pPr marL="457200" lvl="0" indent="-304800" algn="l" rtl="0">
              <a:spcBef>
                <a:spcPts val="0"/>
              </a:spcBef>
              <a:spcAft>
                <a:spcPts val="0"/>
              </a:spcAft>
              <a:buClr>
                <a:schemeClr val="lt1"/>
              </a:buClr>
              <a:buSzPts val="1200"/>
              <a:buChar char="●"/>
            </a:pPr>
            <a:r>
              <a:rPr lang="en-US" sz="1200" dirty="0"/>
              <a:t>Incorporate datetime information, real-time monitoring systems, and sensor data.</a:t>
            </a:r>
          </a:p>
          <a:p>
            <a:pPr marL="457200" lvl="0" indent="-304800" algn="l" rtl="0">
              <a:spcBef>
                <a:spcPts val="0"/>
              </a:spcBef>
              <a:spcAft>
                <a:spcPts val="0"/>
              </a:spcAft>
              <a:buClr>
                <a:schemeClr val="lt1"/>
              </a:buClr>
              <a:buSzPts val="1200"/>
              <a:buChar char="●"/>
            </a:pPr>
            <a:r>
              <a:rPr lang="en-US" sz="1200" dirty="0"/>
              <a:t>Implement a severity ranking for each disengagement.</a:t>
            </a:r>
            <a:endParaRPr sz="1200" dirty="0"/>
          </a:p>
        </p:txBody>
      </p:sp>
      <p:pic>
        <p:nvPicPr>
          <p:cNvPr id="3" name="Picture 2">
            <a:extLst>
              <a:ext uri="{FF2B5EF4-FFF2-40B4-BE49-F238E27FC236}">
                <a16:creationId xmlns:a16="http://schemas.microsoft.com/office/drawing/2014/main" id="{26F5337F-6997-68F3-D614-279BBD944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7500" y="2571750"/>
            <a:ext cx="7611595" cy="2229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59" name="Google Shape;359;p30" descr="offset_comp_442889_edtied2.jpg"/>
          <p:cNvPicPr preferRelativeResize="0"/>
          <p:nvPr/>
        </p:nvPicPr>
        <p:blipFill rotWithShape="1">
          <a:blip r:embed="rId3">
            <a:alphaModFix/>
          </a:blip>
          <a:srcRect l="40835" t="36462" r="22818" b="12950"/>
          <a:stretch/>
        </p:blipFill>
        <p:spPr>
          <a:xfrm rot="10800000">
            <a:off x="6240280" y="5276"/>
            <a:ext cx="2898000" cy="2691600"/>
          </a:xfrm>
          <a:prstGeom prst="rtTriangle">
            <a:avLst/>
          </a:prstGeom>
          <a:noFill/>
          <a:ln>
            <a:noFill/>
          </a:ln>
        </p:spPr>
      </p:pic>
      <p:sp>
        <p:nvSpPr>
          <p:cNvPr id="360" name="Google Shape;360;p30"/>
          <p:cNvSpPr txBox="1">
            <a:spLocks noGrp="1"/>
          </p:cNvSpPr>
          <p:nvPr>
            <p:ph type="title"/>
          </p:nvPr>
        </p:nvSpPr>
        <p:spPr>
          <a:xfrm>
            <a:off x="1284053" y="368667"/>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08. Recommendations</a:t>
            </a:r>
            <a:endParaRPr dirty="0"/>
          </a:p>
        </p:txBody>
      </p:sp>
      <p:sp>
        <p:nvSpPr>
          <p:cNvPr id="4" name="Google Shape;328;p29">
            <a:extLst>
              <a:ext uri="{FF2B5EF4-FFF2-40B4-BE49-F238E27FC236}">
                <a16:creationId xmlns:a16="http://schemas.microsoft.com/office/drawing/2014/main" id="{3594806A-BB36-34D4-49C6-19E1F57287A3}"/>
              </a:ext>
            </a:extLst>
          </p:cNvPr>
          <p:cNvSpPr txBox="1">
            <a:spLocks noGrp="1"/>
          </p:cNvSpPr>
          <p:nvPr>
            <p:ph type="body" idx="1"/>
          </p:nvPr>
        </p:nvSpPr>
        <p:spPr>
          <a:xfrm>
            <a:off x="1107774" y="1037700"/>
            <a:ext cx="3464225" cy="3964606"/>
          </a:xfrm>
          <a:prstGeom prst="rect">
            <a:avLst/>
          </a:prstGeom>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lt1"/>
              </a:buClr>
              <a:buSzPts val="1200"/>
              <a:buChar char="●"/>
            </a:pPr>
            <a:r>
              <a:rPr lang="en-US" sz="1100" dirty="0"/>
              <a:t>DMVs should collect more detailed disengagements data including geolocation tags and event coordinates, severity rankings of disengagements, detailed environmental conditions, traffic situations, and the behavior of other road users during disengagements.</a:t>
            </a:r>
          </a:p>
          <a:p>
            <a:pPr marL="457200" lvl="0" indent="-304800" algn="l" rtl="0">
              <a:spcBef>
                <a:spcPts val="0"/>
              </a:spcBef>
              <a:spcAft>
                <a:spcPts val="0"/>
              </a:spcAft>
              <a:buClr>
                <a:schemeClr val="lt1"/>
              </a:buClr>
              <a:buSzPts val="1200"/>
              <a:buChar char="●"/>
            </a:pPr>
            <a:endParaRPr lang="en-US" sz="1100" dirty="0"/>
          </a:p>
          <a:p>
            <a:pPr marL="457200" lvl="0" indent="-304800" algn="l" rtl="0">
              <a:spcBef>
                <a:spcPts val="0"/>
              </a:spcBef>
              <a:spcAft>
                <a:spcPts val="0"/>
              </a:spcAft>
              <a:buClr>
                <a:schemeClr val="lt1"/>
              </a:buClr>
              <a:buSzPts val="1200"/>
              <a:buChar char="●"/>
            </a:pPr>
            <a:r>
              <a:rPr lang="en-US" sz="1100" dirty="0"/>
              <a:t>Standardize reporting formats and criteria to ensure consistency and comparability across different companies and regions.</a:t>
            </a:r>
          </a:p>
          <a:p>
            <a:pPr marL="457200" lvl="0" indent="-304800" algn="l" rtl="0">
              <a:spcBef>
                <a:spcPts val="0"/>
              </a:spcBef>
              <a:spcAft>
                <a:spcPts val="0"/>
              </a:spcAft>
              <a:buClr>
                <a:schemeClr val="lt1"/>
              </a:buClr>
              <a:buSzPts val="1200"/>
              <a:buChar char="●"/>
            </a:pPr>
            <a:endParaRPr lang="en-US" sz="1100" dirty="0"/>
          </a:p>
          <a:p>
            <a:pPr marL="457200" lvl="0" indent="-304800" algn="l" rtl="0">
              <a:spcBef>
                <a:spcPts val="0"/>
              </a:spcBef>
              <a:spcAft>
                <a:spcPts val="0"/>
              </a:spcAft>
              <a:buClr>
                <a:schemeClr val="lt1"/>
              </a:buClr>
              <a:buSzPts val="1200"/>
              <a:buChar char="●"/>
            </a:pPr>
            <a:r>
              <a:rPr lang="en-US" sz="1100" dirty="0"/>
              <a:t>Encourage independent verification of disengagement reports to validate data accuracy and reliability.</a:t>
            </a:r>
          </a:p>
          <a:p>
            <a:pPr marL="457200" lvl="0" indent="-304800" algn="l" rtl="0">
              <a:spcBef>
                <a:spcPts val="0"/>
              </a:spcBef>
              <a:spcAft>
                <a:spcPts val="0"/>
              </a:spcAft>
              <a:buClr>
                <a:schemeClr val="lt1"/>
              </a:buClr>
              <a:buSzPts val="1200"/>
              <a:buChar char="●"/>
            </a:pPr>
            <a:endParaRPr lang="en-US" sz="1100" dirty="0"/>
          </a:p>
          <a:p>
            <a:pPr marL="457200" lvl="0" indent="-304800" algn="l" rtl="0">
              <a:spcBef>
                <a:spcPts val="0"/>
              </a:spcBef>
              <a:spcAft>
                <a:spcPts val="0"/>
              </a:spcAft>
              <a:buClr>
                <a:schemeClr val="lt1"/>
              </a:buClr>
              <a:buSzPts val="1200"/>
              <a:buChar char="●"/>
            </a:pPr>
            <a:r>
              <a:rPr lang="en-US" sz="1100" dirty="0"/>
              <a:t>Promote transparency and sharing of disengagement data.</a:t>
            </a:r>
            <a:endParaRPr sz="1100" dirty="0"/>
          </a:p>
        </p:txBody>
      </p:sp>
      <p:pic>
        <p:nvPicPr>
          <p:cNvPr id="5" name="Picture 4">
            <a:extLst>
              <a:ext uri="{FF2B5EF4-FFF2-40B4-BE49-F238E27FC236}">
                <a16:creationId xmlns:a16="http://schemas.microsoft.com/office/drawing/2014/main" id="{E28C2DC6-88CB-468C-A3E7-8C84538A9DD4}"/>
              </a:ext>
            </a:extLst>
          </p:cNvPr>
          <p:cNvPicPr>
            <a:picLocks noChangeAspect="1"/>
          </p:cNvPicPr>
          <p:nvPr/>
        </p:nvPicPr>
        <p:blipFill>
          <a:blip r:embed="rId4"/>
          <a:stretch>
            <a:fillRect/>
          </a:stretch>
        </p:blipFill>
        <p:spPr>
          <a:xfrm>
            <a:off x="4803503" y="1144969"/>
            <a:ext cx="4064832" cy="2425065"/>
          </a:xfrm>
          <a:prstGeom prst="rect">
            <a:avLst/>
          </a:prstGeom>
        </p:spPr>
      </p:pic>
    </p:spTree>
    <p:extLst>
      <p:ext uri="{BB962C8B-B14F-4D97-AF65-F5344CB8AC3E}">
        <p14:creationId xmlns:p14="http://schemas.microsoft.com/office/powerpoint/2010/main" val="835755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1"/>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a:t>
            </a:r>
            <a:endParaRPr/>
          </a:p>
        </p:txBody>
      </p:sp>
      <p:pic>
        <p:nvPicPr>
          <p:cNvPr id="366" name="Google Shape;366;p31"/>
          <p:cNvPicPr preferRelativeResize="0"/>
          <p:nvPr/>
        </p:nvPicPr>
        <p:blipFill>
          <a:blip r:embed="rId3">
            <a:alphaModFix amt="65000"/>
          </a:blip>
          <a:stretch>
            <a:fillRect/>
          </a:stretch>
        </p:blipFill>
        <p:spPr>
          <a:xfrm>
            <a:off x="3379225" y="785550"/>
            <a:ext cx="5358599" cy="35723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7685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a:t>
            </a:r>
            <a:endParaRPr/>
          </a:p>
        </p:txBody>
      </p:sp>
      <p:sp>
        <p:nvSpPr>
          <p:cNvPr id="235" name="Google Shape;235;p18"/>
          <p:cNvSpPr txBox="1"/>
          <p:nvPr/>
        </p:nvSpPr>
        <p:spPr>
          <a:xfrm>
            <a:off x="1294300" y="2097575"/>
            <a:ext cx="5356200" cy="2020500"/>
          </a:xfrm>
          <a:prstGeom prst="rect">
            <a:avLst/>
          </a:prstGeom>
          <a:noFill/>
          <a:ln>
            <a:noFill/>
          </a:ln>
        </p:spPr>
        <p:txBody>
          <a:bodyPr spcFirstLastPara="1" wrap="square" lIns="91425" tIns="91425" rIns="91425" bIns="91425" anchor="ctr" anchorCtr="0">
            <a:noAutofit/>
          </a:bodyPr>
          <a:lstStyle/>
          <a:p>
            <a:pPr marL="482600" lvl="0" indent="-342900" algn="l" rtl="0">
              <a:spcBef>
                <a:spcPts val="0"/>
              </a:spcBef>
              <a:spcAft>
                <a:spcPts val="0"/>
              </a:spcAft>
              <a:buClr>
                <a:srgbClr val="CACACA"/>
              </a:buClr>
              <a:buSzPts val="1400"/>
              <a:buFont typeface="+mj-lt"/>
              <a:buAutoNum type="arabicPeriod"/>
            </a:pPr>
            <a:r>
              <a:rPr lang="en-GB" dirty="0">
                <a:solidFill>
                  <a:srgbClr val="CACACA"/>
                </a:solidFill>
                <a:latin typeface="Montserrat"/>
                <a:ea typeface="Montserrat"/>
                <a:cs typeface="Montserrat"/>
                <a:sym typeface="Montserrat"/>
              </a:rPr>
              <a:t>Autonomous Vehicles Overview</a:t>
            </a:r>
            <a:endParaRPr dirty="0">
              <a:solidFill>
                <a:srgbClr val="CACACA"/>
              </a:solidFill>
              <a:latin typeface="Montserrat"/>
              <a:ea typeface="Montserrat"/>
              <a:cs typeface="Montserrat"/>
              <a:sym typeface="Montserrat"/>
            </a:endParaRPr>
          </a:p>
          <a:p>
            <a:pPr marL="800100" lvl="0" indent="-342900" algn="l" rtl="0">
              <a:spcBef>
                <a:spcPts val="0"/>
              </a:spcBef>
              <a:spcAft>
                <a:spcPts val="0"/>
              </a:spcAft>
              <a:buFont typeface="+mj-lt"/>
              <a:buAutoNum type="arabicPeriod"/>
            </a:pPr>
            <a:endParaRPr dirty="0">
              <a:solidFill>
                <a:srgbClr val="CACACA"/>
              </a:solidFill>
              <a:latin typeface="Montserrat"/>
              <a:ea typeface="Montserrat"/>
              <a:cs typeface="Montserrat"/>
              <a:sym typeface="Montserrat"/>
            </a:endParaRPr>
          </a:p>
          <a:p>
            <a:pPr marL="482600" lvl="0" indent="-342900" algn="l" rtl="0">
              <a:spcBef>
                <a:spcPts val="0"/>
              </a:spcBef>
              <a:spcAft>
                <a:spcPts val="0"/>
              </a:spcAft>
              <a:buClr>
                <a:srgbClr val="CACACA"/>
              </a:buClr>
              <a:buSzPts val="1400"/>
              <a:buFont typeface="+mj-lt"/>
              <a:buAutoNum type="arabicPeriod"/>
            </a:pPr>
            <a:r>
              <a:rPr lang="en-GB" dirty="0">
                <a:solidFill>
                  <a:srgbClr val="CACACA"/>
                </a:solidFill>
                <a:latin typeface="Montserrat"/>
                <a:ea typeface="Montserrat"/>
                <a:cs typeface="Montserrat"/>
                <a:sym typeface="Montserrat"/>
              </a:rPr>
              <a:t>Problem Statement</a:t>
            </a:r>
            <a:endParaRPr dirty="0">
              <a:solidFill>
                <a:srgbClr val="CACACA"/>
              </a:solidFill>
              <a:latin typeface="Montserrat"/>
              <a:ea typeface="Montserrat"/>
              <a:cs typeface="Montserrat"/>
              <a:sym typeface="Montserrat"/>
            </a:endParaRPr>
          </a:p>
          <a:p>
            <a:pPr marL="800100" lvl="0" indent="-342900" algn="l" rtl="0">
              <a:spcBef>
                <a:spcPts val="0"/>
              </a:spcBef>
              <a:spcAft>
                <a:spcPts val="0"/>
              </a:spcAft>
              <a:buFont typeface="+mj-lt"/>
              <a:buAutoNum type="arabicPeriod"/>
            </a:pPr>
            <a:endParaRPr dirty="0">
              <a:solidFill>
                <a:srgbClr val="CACACA"/>
              </a:solidFill>
              <a:latin typeface="Montserrat"/>
              <a:ea typeface="Montserrat"/>
              <a:cs typeface="Montserrat"/>
              <a:sym typeface="Montserrat"/>
            </a:endParaRPr>
          </a:p>
          <a:p>
            <a:pPr marL="482600" lvl="0" indent="-342900" algn="l" rtl="0">
              <a:spcBef>
                <a:spcPts val="0"/>
              </a:spcBef>
              <a:spcAft>
                <a:spcPts val="0"/>
              </a:spcAft>
              <a:buClr>
                <a:srgbClr val="CACACA"/>
              </a:buClr>
              <a:buSzPts val="1400"/>
              <a:buFont typeface="+mj-lt"/>
              <a:buAutoNum type="arabicPeriod"/>
            </a:pPr>
            <a:r>
              <a:rPr lang="en-GB" dirty="0">
                <a:solidFill>
                  <a:srgbClr val="CACACA"/>
                </a:solidFill>
                <a:latin typeface="Montserrat"/>
                <a:ea typeface="Montserrat"/>
                <a:cs typeface="Montserrat"/>
                <a:sym typeface="Montserrat"/>
              </a:rPr>
              <a:t>Data Collection &amp; Preprocessing</a:t>
            </a:r>
            <a:endParaRPr dirty="0">
              <a:solidFill>
                <a:srgbClr val="CACACA"/>
              </a:solidFill>
              <a:latin typeface="Montserrat"/>
              <a:ea typeface="Montserrat"/>
              <a:cs typeface="Montserrat"/>
              <a:sym typeface="Montserrat"/>
            </a:endParaRPr>
          </a:p>
          <a:p>
            <a:pPr marL="800100" lvl="0" indent="-342900" algn="l" rtl="0">
              <a:spcBef>
                <a:spcPts val="0"/>
              </a:spcBef>
              <a:spcAft>
                <a:spcPts val="0"/>
              </a:spcAft>
              <a:buFont typeface="+mj-lt"/>
              <a:buAutoNum type="arabicPeriod"/>
            </a:pPr>
            <a:endParaRPr dirty="0">
              <a:solidFill>
                <a:srgbClr val="CACACA"/>
              </a:solidFill>
              <a:latin typeface="Montserrat"/>
              <a:ea typeface="Montserrat"/>
              <a:cs typeface="Montserrat"/>
              <a:sym typeface="Montserrat"/>
            </a:endParaRPr>
          </a:p>
          <a:p>
            <a:pPr marL="482600" lvl="0" indent="-342900" algn="l" rtl="0">
              <a:spcBef>
                <a:spcPts val="0"/>
              </a:spcBef>
              <a:spcAft>
                <a:spcPts val="0"/>
              </a:spcAft>
              <a:buClr>
                <a:srgbClr val="CACACA"/>
              </a:buClr>
              <a:buSzPts val="1400"/>
              <a:buFont typeface="+mj-lt"/>
              <a:buAutoNum type="arabicPeriod"/>
            </a:pPr>
            <a:r>
              <a:rPr lang="en-GB" dirty="0">
                <a:solidFill>
                  <a:srgbClr val="CACACA"/>
                </a:solidFill>
                <a:latin typeface="Montserrat"/>
                <a:ea typeface="Montserrat"/>
                <a:cs typeface="Montserrat"/>
                <a:sym typeface="Montserrat"/>
              </a:rPr>
              <a:t>EDA &amp; Visualization</a:t>
            </a:r>
            <a:endParaRPr dirty="0">
              <a:solidFill>
                <a:srgbClr val="CACACA"/>
              </a:solidFill>
              <a:latin typeface="Montserrat"/>
              <a:ea typeface="Montserrat"/>
              <a:cs typeface="Montserrat"/>
              <a:sym typeface="Montserrat"/>
            </a:endParaRPr>
          </a:p>
          <a:p>
            <a:pPr marL="800100" lvl="0" indent="-342900" algn="l" rtl="0">
              <a:spcBef>
                <a:spcPts val="0"/>
              </a:spcBef>
              <a:spcAft>
                <a:spcPts val="0"/>
              </a:spcAft>
              <a:buFont typeface="+mj-lt"/>
              <a:buAutoNum type="arabicPeriod"/>
            </a:pPr>
            <a:endParaRPr dirty="0">
              <a:solidFill>
                <a:srgbClr val="CACACA"/>
              </a:solidFill>
              <a:latin typeface="Montserrat"/>
              <a:ea typeface="Montserrat"/>
              <a:cs typeface="Montserrat"/>
              <a:sym typeface="Montserrat"/>
            </a:endParaRPr>
          </a:p>
          <a:p>
            <a:pPr marL="482600" lvl="0" indent="-342900" algn="l" rtl="0">
              <a:spcBef>
                <a:spcPts val="0"/>
              </a:spcBef>
              <a:spcAft>
                <a:spcPts val="0"/>
              </a:spcAft>
              <a:buClr>
                <a:srgbClr val="CACACA"/>
              </a:buClr>
              <a:buSzPts val="1400"/>
              <a:buFont typeface="+mj-lt"/>
              <a:buAutoNum type="arabicPeriod"/>
            </a:pPr>
            <a:r>
              <a:rPr lang="en-GB" dirty="0">
                <a:solidFill>
                  <a:srgbClr val="CACACA"/>
                </a:solidFill>
                <a:latin typeface="Montserrat"/>
                <a:ea typeface="Montserrat"/>
                <a:cs typeface="Montserrat"/>
                <a:sym typeface="Montserrat"/>
              </a:rPr>
              <a:t>Multiclass Text Classification Model</a:t>
            </a:r>
            <a:endParaRPr dirty="0">
              <a:solidFill>
                <a:srgbClr val="CACACA"/>
              </a:solidFill>
              <a:latin typeface="Montserrat"/>
              <a:ea typeface="Montserrat"/>
              <a:cs typeface="Montserrat"/>
              <a:sym typeface="Montserrat"/>
            </a:endParaRPr>
          </a:p>
          <a:p>
            <a:pPr marL="800100" lvl="0" indent="-342900" algn="l" rtl="0">
              <a:spcBef>
                <a:spcPts val="0"/>
              </a:spcBef>
              <a:spcAft>
                <a:spcPts val="0"/>
              </a:spcAft>
              <a:buFont typeface="+mj-lt"/>
              <a:buAutoNum type="arabicPeriod"/>
            </a:pPr>
            <a:endParaRPr dirty="0">
              <a:solidFill>
                <a:srgbClr val="CACACA"/>
              </a:solidFill>
              <a:latin typeface="Montserrat"/>
              <a:ea typeface="Montserrat"/>
              <a:cs typeface="Montserrat"/>
              <a:sym typeface="Montserrat"/>
            </a:endParaRPr>
          </a:p>
          <a:p>
            <a:pPr marL="482600" lvl="0" indent="-342900" algn="l" rtl="0">
              <a:spcBef>
                <a:spcPts val="0"/>
              </a:spcBef>
              <a:spcAft>
                <a:spcPts val="0"/>
              </a:spcAft>
              <a:buClr>
                <a:srgbClr val="CACACA"/>
              </a:buClr>
              <a:buSzPts val="1400"/>
              <a:buFont typeface="+mj-lt"/>
              <a:buAutoNum type="arabicPeriod"/>
            </a:pPr>
            <a:r>
              <a:rPr lang="en-GB" dirty="0">
                <a:solidFill>
                  <a:srgbClr val="CACACA"/>
                </a:solidFill>
                <a:latin typeface="Montserrat"/>
                <a:ea typeface="Montserrat"/>
                <a:cs typeface="Montserrat"/>
                <a:sym typeface="Montserrat"/>
              </a:rPr>
              <a:t>Model Evaluation</a:t>
            </a:r>
            <a:endParaRPr dirty="0">
              <a:solidFill>
                <a:srgbClr val="CACACA"/>
              </a:solidFill>
              <a:latin typeface="Montserrat"/>
              <a:ea typeface="Montserrat"/>
              <a:cs typeface="Montserrat"/>
              <a:sym typeface="Montserrat"/>
            </a:endParaRPr>
          </a:p>
          <a:p>
            <a:pPr marL="800100" lvl="0" indent="-342900" algn="l" rtl="0">
              <a:spcBef>
                <a:spcPts val="0"/>
              </a:spcBef>
              <a:spcAft>
                <a:spcPts val="0"/>
              </a:spcAft>
              <a:buFont typeface="+mj-lt"/>
              <a:buAutoNum type="arabicPeriod"/>
            </a:pPr>
            <a:endParaRPr dirty="0">
              <a:solidFill>
                <a:srgbClr val="CACACA"/>
              </a:solidFill>
              <a:latin typeface="Montserrat"/>
              <a:ea typeface="Montserrat"/>
              <a:cs typeface="Montserrat"/>
              <a:sym typeface="Montserrat"/>
            </a:endParaRPr>
          </a:p>
          <a:p>
            <a:pPr marL="482600" lvl="0" indent="-342900" algn="l" rtl="0">
              <a:spcBef>
                <a:spcPts val="0"/>
              </a:spcBef>
              <a:spcAft>
                <a:spcPts val="0"/>
              </a:spcAft>
              <a:buClr>
                <a:srgbClr val="CACACA"/>
              </a:buClr>
              <a:buSzPts val="1400"/>
              <a:buFont typeface="+mj-lt"/>
              <a:buAutoNum type="arabicPeriod"/>
            </a:pPr>
            <a:r>
              <a:rPr lang="en-GB" dirty="0">
                <a:solidFill>
                  <a:srgbClr val="CACACA"/>
                </a:solidFill>
                <a:latin typeface="Montserrat"/>
                <a:ea typeface="Montserrat"/>
                <a:cs typeface="Montserrat"/>
                <a:sym typeface="Montserrat"/>
              </a:rPr>
              <a:t>Conclusion</a:t>
            </a:r>
            <a:endParaRPr dirty="0">
              <a:solidFill>
                <a:srgbClr val="CACACA"/>
              </a:solidFill>
              <a:latin typeface="Montserrat"/>
              <a:ea typeface="Montserrat"/>
              <a:cs typeface="Montserrat"/>
              <a:sym typeface="Montserrat"/>
            </a:endParaRPr>
          </a:p>
          <a:p>
            <a:pPr marL="800100" lvl="0" indent="-342900" algn="l" rtl="0">
              <a:spcBef>
                <a:spcPts val="0"/>
              </a:spcBef>
              <a:spcAft>
                <a:spcPts val="0"/>
              </a:spcAft>
              <a:buFont typeface="+mj-lt"/>
              <a:buAutoNum type="arabicPeriod"/>
            </a:pPr>
            <a:endParaRPr dirty="0">
              <a:solidFill>
                <a:srgbClr val="CACACA"/>
              </a:solidFill>
              <a:latin typeface="Montserrat"/>
              <a:ea typeface="Montserrat"/>
              <a:cs typeface="Montserrat"/>
              <a:sym typeface="Montserrat"/>
            </a:endParaRPr>
          </a:p>
          <a:p>
            <a:pPr marL="482600" lvl="0" indent="-342900" algn="l" rtl="0">
              <a:spcBef>
                <a:spcPts val="0"/>
              </a:spcBef>
              <a:spcAft>
                <a:spcPts val="0"/>
              </a:spcAft>
              <a:buClr>
                <a:srgbClr val="CACACA"/>
              </a:buClr>
              <a:buSzPts val="1400"/>
              <a:buFont typeface="+mj-lt"/>
              <a:buAutoNum type="arabicPeriod"/>
            </a:pPr>
            <a:r>
              <a:rPr lang="en-GB" dirty="0">
                <a:solidFill>
                  <a:srgbClr val="CACACA"/>
                </a:solidFill>
                <a:latin typeface="Montserrat"/>
                <a:ea typeface="Montserrat"/>
                <a:cs typeface="Montserrat"/>
                <a:sym typeface="Montserrat"/>
              </a:rPr>
              <a:t>Recommendation</a:t>
            </a:r>
            <a:endParaRPr dirty="0">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19"/>
          <p:cNvPicPr preferRelativeResize="0"/>
          <p:nvPr/>
        </p:nvPicPr>
        <p:blipFill>
          <a:blip r:embed="rId3">
            <a:alphaModFix/>
          </a:blip>
          <a:stretch>
            <a:fillRect/>
          </a:stretch>
        </p:blipFill>
        <p:spPr>
          <a:xfrm>
            <a:off x="370899" y="1307850"/>
            <a:ext cx="4201101" cy="2800734"/>
          </a:xfrm>
          <a:prstGeom prst="rect">
            <a:avLst/>
          </a:prstGeom>
          <a:noFill/>
          <a:ln>
            <a:noFill/>
          </a:ln>
        </p:spPr>
      </p:pic>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GB" dirty="0"/>
              <a:t>Autonomous Vehicles Overview</a:t>
            </a:r>
            <a:endParaRPr dirty="0"/>
          </a:p>
        </p:txBody>
      </p:sp>
      <p:sp>
        <p:nvSpPr>
          <p:cNvPr id="242" name="Google Shape;242;p19"/>
          <p:cNvSpPr txBox="1">
            <a:spLocks noGrp="1"/>
          </p:cNvSpPr>
          <p:nvPr>
            <p:ph type="body" idx="1"/>
          </p:nvPr>
        </p:nvSpPr>
        <p:spPr>
          <a:xfrm>
            <a:off x="4797075" y="1182150"/>
            <a:ext cx="3539400" cy="3296700"/>
          </a:xfrm>
          <a:prstGeom prst="rect">
            <a:avLst/>
          </a:prstGeom>
        </p:spPr>
        <p:txBody>
          <a:bodyPr spcFirstLastPara="1" wrap="square" lIns="91425" tIns="91425" rIns="91425" bIns="91425" anchor="t" anchorCtr="0">
            <a:noAutofit/>
          </a:bodyPr>
          <a:lstStyle/>
          <a:p>
            <a:pPr marL="285750" indent="-285750">
              <a:spcAft>
                <a:spcPts val="1600"/>
              </a:spcAft>
            </a:pPr>
            <a:r>
              <a:rPr lang="en-GB" sz="1100" dirty="0"/>
              <a:t>Autonomous vehicles (AV) technology can </a:t>
            </a:r>
            <a:r>
              <a:rPr lang="en-US" sz="1100" dirty="0"/>
              <a:t>significantly reduce traffic accidents, improve road safety, and enhance mobility for individuals who cannot drive</a:t>
            </a:r>
            <a:r>
              <a:rPr lang="en-GB" sz="1100" dirty="0"/>
              <a:t>.</a:t>
            </a:r>
          </a:p>
          <a:p>
            <a:pPr marL="285750" indent="-285750">
              <a:spcAft>
                <a:spcPts val="1600"/>
              </a:spcAft>
            </a:pPr>
            <a:r>
              <a:rPr lang="en-GB" sz="1100" dirty="0"/>
              <a:t>AV market size is </a:t>
            </a:r>
            <a:r>
              <a:rPr lang="en-US" sz="1100" dirty="0"/>
              <a:t>USD 119.14 billion in 2023 and is projected to reach USD 1,075.95 billion by 2032.</a:t>
            </a:r>
            <a:endParaRPr lang="en-GB" sz="1100" dirty="0"/>
          </a:p>
          <a:p>
            <a:pPr marL="285750" indent="-285750">
              <a:spcAft>
                <a:spcPts val="1600"/>
              </a:spcAft>
            </a:pPr>
            <a:r>
              <a:rPr lang="en-GB" sz="1100" dirty="0"/>
              <a:t>However, AVs still face challenges in maintaining full autonomy and often requiring disengagements where human drivers take over.</a:t>
            </a:r>
          </a:p>
          <a:p>
            <a:pPr marL="285750" indent="-285750">
              <a:spcAft>
                <a:spcPts val="1600"/>
              </a:spcAft>
            </a:pPr>
            <a:r>
              <a:rPr lang="en-GB" sz="1100" dirty="0"/>
              <a:t>Disengagements due to perception errors, planning issues, hardware failures, and driver interventions. </a:t>
            </a:r>
            <a:endParaRPr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02. Problem Statement</a:t>
            </a:r>
            <a:endParaRPr dirty="0"/>
          </a:p>
        </p:txBody>
      </p:sp>
      <p:sp>
        <p:nvSpPr>
          <p:cNvPr id="248" name="Google Shape;248;p20"/>
          <p:cNvSpPr txBox="1">
            <a:spLocks noGrp="1"/>
          </p:cNvSpPr>
          <p:nvPr>
            <p:ph type="body" idx="1"/>
          </p:nvPr>
        </p:nvSpPr>
        <p:spPr>
          <a:xfrm>
            <a:off x="3292000" y="948019"/>
            <a:ext cx="5421694" cy="2386156"/>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lt1"/>
                </a:solidFill>
              </a:rPr>
              <a:t>Understanding and categorizing these disengagements is crucial for improving the reliability and safety of autonomous vehicles. </a:t>
            </a:r>
            <a:r>
              <a:rPr lang="en-GB" sz="1400" dirty="0"/>
              <a:t>Filtering through disengagement reports are time consuming and laborious.</a:t>
            </a:r>
            <a:endParaRPr dirty="0">
              <a:solidFill>
                <a:schemeClr val="lt1"/>
              </a:solidFill>
            </a:endParaRPr>
          </a:p>
          <a:p>
            <a:pPr marL="0" lvl="0" indent="0" algn="l" rtl="0">
              <a:spcBef>
                <a:spcPts val="1600"/>
              </a:spcBef>
              <a:spcAft>
                <a:spcPts val="0"/>
              </a:spcAft>
              <a:buNone/>
            </a:pPr>
            <a:r>
              <a:rPr lang="en-GB" dirty="0">
                <a:solidFill>
                  <a:schemeClr val="lt1"/>
                </a:solidFill>
              </a:rPr>
              <a:t>Objectives:</a:t>
            </a:r>
            <a:endParaRPr dirty="0">
              <a:solidFill>
                <a:schemeClr val="lt1"/>
              </a:solidFill>
            </a:endParaRPr>
          </a:p>
          <a:p>
            <a:pPr marL="457200" lvl="0" indent="-311150" algn="l" rtl="0">
              <a:spcBef>
                <a:spcPts val="0"/>
              </a:spcBef>
              <a:spcAft>
                <a:spcPts val="0"/>
              </a:spcAft>
              <a:buClr>
                <a:schemeClr val="lt1"/>
              </a:buClr>
              <a:buSzPts val="1300"/>
              <a:buAutoNum type="arabicPeriod"/>
            </a:pPr>
            <a:r>
              <a:rPr lang="en-US" dirty="0"/>
              <a:t>Analyze California disengagements reports to identify the most common characteristics of AV disengagements.</a:t>
            </a:r>
          </a:p>
          <a:p>
            <a:pPr marL="457200" lvl="0" indent="-311150" algn="l" rtl="0">
              <a:spcBef>
                <a:spcPts val="0"/>
              </a:spcBef>
              <a:spcAft>
                <a:spcPts val="0"/>
              </a:spcAft>
              <a:buClr>
                <a:schemeClr val="lt1"/>
              </a:buClr>
              <a:buSzPts val="1300"/>
              <a:buAutoNum type="arabicPeriod"/>
            </a:pPr>
            <a:r>
              <a:rPr lang="en-US" dirty="0"/>
              <a:t>Develop a Multi-class Text Classification Model to categorize autonomous vehicle disengagement descriptions into predefined categories.</a:t>
            </a:r>
          </a:p>
          <a:p>
            <a:pPr marL="457200" lvl="0" indent="-311150" algn="l" rtl="0">
              <a:spcBef>
                <a:spcPts val="0"/>
              </a:spcBef>
              <a:spcAft>
                <a:spcPts val="0"/>
              </a:spcAft>
              <a:buClr>
                <a:schemeClr val="lt1"/>
              </a:buClr>
              <a:buSzPts val="1300"/>
              <a:buAutoNum type="arabicPeriod"/>
            </a:pPr>
            <a:r>
              <a:rPr lang="en-US" dirty="0"/>
              <a:t>Evaluate the model and fine-tune the model to achieve at least an 80% accuracy score on the validation dataset.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03. Data Collection &amp; Preprocessing</a:t>
            </a:r>
            <a:endParaRPr dirty="0"/>
          </a:p>
        </p:txBody>
      </p:sp>
      <p:sp>
        <p:nvSpPr>
          <p:cNvPr id="254" name="Google Shape;254;p21"/>
          <p:cNvSpPr txBox="1">
            <a:spLocks noGrp="1"/>
          </p:cNvSpPr>
          <p:nvPr>
            <p:ph type="body" idx="1"/>
          </p:nvPr>
        </p:nvSpPr>
        <p:spPr>
          <a:xfrm>
            <a:off x="1273350" y="957275"/>
            <a:ext cx="7391400" cy="9141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FFFFFF"/>
              </a:buClr>
              <a:buSzPts val="1300"/>
              <a:buAutoNum type="arabicPeriod"/>
            </a:pPr>
            <a:r>
              <a:rPr lang="en-GB" sz="1100" b="1" dirty="0">
                <a:solidFill>
                  <a:srgbClr val="FFFFFF"/>
                </a:solidFill>
              </a:rPr>
              <a:t> Collect </a:t>
            </a:r>
            <a:r>
              <a:rPr lang="en-GB" sz="1100" dirty="0">
                <a:solidFill>
                  <a:srgbClr val="FFFFFF"/>
                </a:solidFill>
              </a:rPr>
              <a:t>disengagement reports from California DMV website for 2021, 2022, and 2023.</a:t>
            </a:r>
            <a:endParaRPr sz="1100" dirty="0">
              <a:solidFill>
                <a:srgbClr val="FFFFFF"/>
              </a:solidFill>
            </a:endParaRPr>
          </a:p>
          <a:p>
            <a:pPr marL="457200" lvl="0" indent="-311150" algn="l" rtl="0">
              <a:lnSpc>
                <a:spcPct val="150000"/>
              </a:lnSpc>
              <a:spcBef>
                <a:spcPts val="0"/>
              </a:spcBef>
              <a:spcAft>
                <a:spcPts val="0"/>
              </a:spcAft>
              <a:buClr>
                <a:srgbClr val="FFFFFF"/>
              </a:buClr>
              <a:buSzPts val="1300"/>
              <a:buAutoNum type="arabicPeriod"/>
            </a:pPr>
            <a:r>
              <a:rPr lang="en-GB" sz="1100" b="1" dirty="0">
                <a:solidFill>
                  <a:srgbClr val="FFFFFF"/>
                </a:solidFill>
              </a:rPr>
              <a:t>Inspect</a:t>
            </a:r>
            <a:r>
              <a:rPr lang="en-GB" sz="1100" dirty="0">
                <a:solidFill>
                  <a:srgbClr val="FFFFFF"/>
                </a:solidFill>
              </a:rPr>
              <a:t> the dataset for completeness and identify any missing or corrupted data entries.</a:t>
            </a:r>
            <a:endParaRPr sz="1100" dirty="0">
              <a:solidFill>
                <a:srgbClr val="FFFFFF"/>
              </a:solidFill>
            </a:endParaRPr>
          </a:p>
          <a:p>
            <a:pPr marL="457200" lvl="0" indent="-311150" algn="l" rtl="0">
              <a:lnSpc>
                <a:spcPct val="150000"/>
              </a:lnSpc>
              <a:spcBef>
                <a:spcPts val="0"/>
              </a:spcBef>
              <a:spcAft>
                <a:spcPts val="0"/>
              </a:spcAft>
              <a:buClr>
                <a:srgbClr val="FFFFFF"/>
              </a:buClr>
              <a:buSzPts val="1300"/>
              <a:buAutoNum type="arabicPeriod"/>
            </a:pPr>
            <a:r>
              <a:rPr lang="en-GB" sz="1100" dirty="0">
                <a:solidFill>
                  <a:srgbClr val="FFFFFF"/>
                </a:solidFill>
              </a:rPr>
              <a:t>Convert  disengagement descriptions texts into tokenized sequences.</a:t>
            </a:r>
            <a:endParaRPr sz="1100" dirty="0">
              <a:solidFill>
                <a:srgbClr val="FFFFFF"/>
              </a:solidFill>
            </a:endParaRPr>
          </a:p>
          <a:p>
            <a:pPr marL="457200" lvl="0" indent="-311150" algn="l" rtl="0">
              <a:lnSpc>
                <a:spcPct val="150000"/>
              </a:lnSpc>
              <a:spcBef>
                <a:spcPts val="0"/>
              </a:spcBef>
              <a:spcAft>
                <a:spcPts val="0"/>
              </a:spcAft>
              <a:buClr>
                <a:srgbClr val="FFFFFF"/>
              </a:buClr>
              <a:buSzPts val="1300"/>
              <a:buAutoNum type="arabicPeriod"/>
            </a:pPr>
            <a:r>
              <a:rPr lang="en-GB" sz="1100" b="1" dirty="0">
                <a:solidFill>
                  <a:srgbClr val="FFFFFF"/>
                </a:solidFill>
              </a:rPr>
              <a:t>Encode </a:t>
            </a:r>
            <a:r>
              <a:rPr lang="en-GB" sz="1100" dirty="0">
                <a:solidFill>
                  <a:srgbClr val="FFFFFF"/>
                </a:solidFill>
              </a:rPr>
              <a:t>the categorical labels of disengagement reasons</a:t>
            </a:r>
            <a:endParaRPr sz="1100" dirty="0">
              <a:solidFill>
                <a:srgbClr val="FFFFFF"/>
              </a:solidFill>
            </a:endParaRPr>
          </a:p>
          <a:p>
            <a:pPr marL="457200" lvl="0" indent="-311150" algn="l" rtl="0">
              <a:lnSpc>
                <a:spcPct val="150000"/>
              </a:lnSpc>
              <a:spcBef>
                <a:spcPts val="0"/>
              </a:spcBef>
              <a:spcAft>
                <a:spcPts val="0"/>
              </a:spcAft>
              <a:buClr>
                <a:srgbClr val="FFFFFF"/>
              </a:buClr>
              <a:buSzPts val="1300"/>
              <a:buAutoNum type="arabicPeriod"/>
            </a:pPr>
            <a:r>
              <a:rPr lang="en-GB" sz="1100" dirty="0">
                <a:solidFill>
                  <a:srgbClr val="FFFFFF"/>
                </a:solidFill>
              </a:rPr>
              <a:t>Separate into training (80%) and validation (20%) sets</a:t>
            </a:r>
          </a:p>
          <a:p>
            <a:pPr lvl="1" indent="-311150">
              <a:lnSpc>
                <a:spcPct val="150000"/>
              </a:lnSpc>
              <a:spcBef>
                <a:spcPts val="0"/>
              </a:spcBef>
              <a:buClr>
                <a:srgbClr val="FFFFFF"/>
              </a:buClr>
              <a:buSzPts val="1300"/>
            </a:pPr>
            <a:r>
              <a:rPr lang="en-US" dirty="0">
                <a:solidFill>
                  <a:srgbClr val="FFFFFF"/>
                </a:solidFill>
              </a:rPr>
              <a:t>Full set: 17454 rows, Train set: 13963 rows, Test set: 3491 rows.</a:t>
            </a:r>
          </a:p>
          <a:p>
            <a:pPr lvl="1" indent="-311150">
              <a:lnSpc>
                <a:spcPct val="150000"/>
              </a:lnSpc>
              <a:spcBef>
                <a:spcPts val="0"/>
              </a:spcBef>
              <a:buClr>
                <a:srgbClr val="FFFFFF"/>
              </a:buClr>
              <a:buSzPts val="1300"/>
            </a:pPr>
            <a:r>
              <a:rPr lang="en-US" dirty="0">
                <a:solidFill>
                  <a:srgbClr val="FFFFFF"/>
                </a:solidFill>
              </a:rPr>
              <a:t>All three sets include 3 columns (description, </a:t>
            </a:r>
            <a:r>
              <a:rPr lang="en-US" dirty="0" err="1">
                <a:solidFill>
                  <a:srgbClr val="FFFFFF"/>
                </a:solidFill>
              </a:rPr>
              <a:t>disengagement_category</a:t>
            </a:r>
            <a:r>
              <a:rPr lang="en-US" dirty="0">
                <a:solidFill>
                  <a:srgbClr val="FFFFFF"/>
                </a:solidFill>
              </a:rPr>
              <a:t>, and </a:t>
            </a:r>
            <a:r>
              <a:rPr lang="en-US" dirty="0" err="1">
                <a:solidFill>
                  <a:srgbClr val="FFFFFF"/>
                </a:solidFill>
              </a:rPr>
              <a:t>encoded_category</a:t>
            </a:r>
            <a:r>
              <a:rPr lang="en-US" dirty="0">
                <a:solidFill>
                  <a:srgbClr val="FFFFFF"/>
                </a:solidFill>
              </a:rPr>
              <a:t>). </a:t>
            </a:r>
            <a:endParaRPr dirty="0">
              <a:solidFill>
                <a:srgbClr val="FFFFFF"/>
              </a:solidFill>
            </a:endParaRPr>
          </a:p>
          <a:p>
            <a:pPr marL="457200" lvl="0" indent="-311150" algn="l" rtl="0">
              <a:lnSpc>
                <a:spcPct val="150000"/>
              </a:lnSpc>
              <a:spcBef>
                <a:spcPts val="0"/>
              </a:spcBef>
              <a:spcAft>
                <a:spcPts val="0"/>
              </a:spcAft>
              <a:buClr>
                <a:srgbClr val="FFFFFF"/>
              </a:buClr>
              <a:buSzPts val="1300"/>
              <a:buAutoNum type="arabicPeriod"/>
            </a:pPr>
            <a:r>
              <a:rPr lang="en-GB" sz="1100" b="1" dirty="0" err="1">
                <a:solidFill>
                  <a:srgbClr val="FFFFFF"/>
                </a:solidFill>
              </a:rPr>
              <a:t>Analyze</a:t>
            </a:r>
            <a:r>
              <a:rPr lang="en-GB" sz="1100" b="1" dirty="0">
                <a:solidFill>
                  <a:srgbClr val="FFFFFF"/>
                </a:solidFill>
              </a:rPr>
              <a:t> and visualize </a:t>
            </a:r>
            <a:r>
              <a:rPr lang="en-GB" sz="1100" dirty="0">
                <a:solidFill>
                  <a:srgbClr val="FFFFFF"/>
                </a:solidFill>
              </a:rPr>
              <a:t>the distribution of disengagement by locations, initiators, AV Manufacturers, disengagement occurrences.</a:t>
            </a:r>
            <a:endParaRPr sz="1100" dirty="0">
              <a:solidFill>
                <a:srgbClr val="FFFFFF"/>
              </a:solidFill>
            </a:endParaRPr>
          </a:p>
          <a:p>
            <a:pPr marL="0" lvl="0" indent="0" algn="l" rtl="0">
              <a:lnSpc>
                <a:spcPct val="150000"/>
              </a:lnSpc>
              <a:spcBef>
                <a:spcPts val="1600"/>
              </a:spcBef>
              <a:spcAft>
                <a:spcPts val="1600"/>
              </a:spcAft>
              <a:buNone/>
            </a:pPr>
            <a:endParaRPr sz="1100" dirty="0">
              <a:solidFill>
                <a:srgbClr val="FFFFFF"/>
              </a:solidFill>
            </a:endParaRPr>
          </a:p>
        </p:txBody>
      </p:sp>
      <p:pic>
        <p:nvPicPr>
          <p:cNvPr id="2" name="Picture 1">
            <a:extLst>
              <a:ext uri="{FF2B5EF4-FFF2-40B4-BE49-F238E27FC236}">
                <a16:creationId xmlns:a16="http://schemas.microsoft.com/office/drawing/2014/main" id="{807E4330-6822-8051-4B50-A915C7364224}"/>
              </a:ext>
            </a:extLst>
          </p:cNvPr>
          <p:cNvPicPr>
            <a:picLocks noChangeAspect="1"/>
          </p:cNvPicPr>
          <p:nvPr/>
        </p:nvPicPr>
        <p:blipFill>
          <a:blip r:embed="rId3"/>
          <a:stretch>
            <a:fillRect/>
          </a:stretch>
        </p:blipFill>
        <p:spPr>
          <a:xfrm>
            <a:off x="297715" y="3497627"/>
            <a:ext cx="1638662" cy="1503282"/>
          </a:xfrm>
          <a:prstGeom prst="rect">
            <a:avLst/>
          </a:prstGeom>
        </p:spPr>
      </p:pic>
      <p:pic>
        <p:nvPicPr>
          <p:cNvPr id="4" name="Picture 3">
            <a:extLst>
              <a:ext uri="{FF2B5EF4-FFF2-40B4-BE49-F238E27FC236}">
                <a16:creationId xmlns:a16="http://schemas.microsoft.com/office/drawing/2014/main" id="{B1315985-77F2-C927-35A1-4724288A4417}"/>
              </a:ext>
            </a:extLst>
          </p:cNvPr>
          <p:cNvPicPr>
            <a:picLocks noChangeAspect="1"/>
          </p:cNvPicPr>
          <p:nvPr/>
        </p:nvPicPr>
        <p:blipFill>
          <a:blip r:embed="rId4"/>
          <a:stretch>
            <a:fillRect/>
          </a:stretch>
        </p:blipFill>
        <p:spPr>
          <a:xfrm>
            <a:off x="2998694" y="3338923"/>
            <a:ext cx="6008957" cy="1661986"/>
          </a:xfrm>
          <a:prstGeom prst="rect">
            <a:avLst/>
          </a:prstGeom>
        </p:spPr>
      </p:pic>
      <p:cxnSp>
        <p:nvCxnSpPr>
          <p:cNvPr id="6" name="Straight Arrow Connector 5">
            <a:extLst>
              <a:ext uri="{FF2B5EF4-FFF2-40B4-BE49-F238E27FC236}">
                <a16:creationId xmlns:a16="http://schemas.microsoft.com/office/drawing/2014/main" id="{8DA4E4DB-1B2D-85DB-D4A3-3DDDE06159F6}"/>
              </a:ext>
            </a:extLst>
          </p:cNvPr>
          <p:cNvCxnSpPr/>
          <p:nvPr/>
        </p:nvCxnSpPr>
        <p:spPr>
          <a:xfrm>
            <a:off x="2279276" y="4101353"/>
            <a:ext cx="470648"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2"/>
          <p:cNvSpPr txBox="1">
            <a:spLocks noGrp="1"/>
          </p:cNvSpPr>
          <p:nvPr>
            <p:ph type="title"/>
          </p:nvPr>
        </p:nvSpPr>
        <p:spPr>
          <a:xfrm>
            <a:off x="1297500" y="1500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t>The majority of autonomous vehicle disengagements occurred on streets, accounting for nearly 50% of all reported incidents.</a:t>
            </a:r>
            <a:endParaRPr sz="1400"/>
          </a:p>
        </p:txBody>
      </p:sp>
      <p:pic>
        <p:nvPicPr>
          <p:cNvPr id="261" name="Google Shape;261;p22"/>
          <p:cNvPicPr preferRelativeResize="0"/>
          <p:nvPr/>
        </p:nvPicPr>
        <p:blipFill>
          <a:blip r:embed="rId3">
            <a:alphaModFix/>
          </a:blip>
          <a:stretch>
            <a:fillRect/>
          </a:stretch>
        </p:blipFill>
        <p:spPr>
          <a:xfrm>
            <a:off x="1361950" y="911200"/>
            <a:ext cx="7038899" cy="40222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3"/>
          <p:cNvSpPr txBox="1">
            <a:spLocks noGrp="1"/>
          </p:cNvSpPr>
          <p:nvPr>
            <p:ph type="title"/>
          </p:nvPr>
        </p:nvSpPr>
        <p:spPr>
          <a:xfrm>
            <a:off x="1297499" y="150025"/>
            <a:ext cx="7342235"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The majority of disengagements were initiated by test drivers, accounting for approximately 85%. The AV system initiated about 14% of disengagements.</a:t>
            </a:r>
            <a:endParaRPr sz="1400" dirty="0"/>
          </a:p>
        </p:txBody>
      </p:sp>
      <p:pic>
        <p:nvPicPr>
          <p:cNvPr id="267" name="Google Shape;267;p23"/>
          <p:cNvPicPr preferRelativeResize="0"/>
          <p:nvPr/>
        </p:nvPicPr>
        <p:blipFill>
          <a:blip r:embed="rId3">
            <a:alphaModFix/>
          </a:blip>
          <a:stretch>
            <a:fillRect/>
          </a:stretch>
        </p:blipFill>
        <p:spPr>
          <a:xfrm>
            <a:off x="1397175" y="852475"/>
            <a:ext cx="7132524" cy="40757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1297500" y="150025"/>
            <a:ext cx="75036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Disengagement distribution varies significantly across manufacturers, with Apple Inc. reporting about 56% of total disengagements from 2021 to 2023. </a:t>
            </a:r>
            <a:br>
              <a:rPr lang="en-GB" sz="1400" dirty="0"/>
            </a:br>
            <a:r>
              <a:rPr lang="en-US" sz="1200" dirty="0"/>
              <a:t>Tesla Inc. does not report disengagements or publish their safety metrics.</a:t>
            </a:r>
            <a:endParaRPr sz="1200" dirty="0"/>
          </a:p>
        </p:txBody>
      </p:sp>
      <p:pic>
        <p:nvPicPr>
          <p:cNvPr id="273" name="Google Shape;273;p24"/>
          <p:cNvPicPr preferRelativeResize="0"/>
          <p:nvPr/>
        </p:nvPicPr>
        <p:blipFill>
          <a:blip r:embed="rId3">
            <a:alphaModFix/>
          </a:blip>
          <a:stretch>
            <a:fillRect/>
          </a:stretch>
        </p:blipFill>
        <p:spPr>
          <a:xfrm>
            <a:off x="1372405" y="1113495"/>
            <a:ext cx="6789960" cy="38799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4"/>
          <p:cNvSpPr txBox="1">
            <a:spLocks noGrp="1"/>
          </p:cNvSpPr>
          <p:nvPr>
            <p:ph type="title"/>
          </p:nvPr>
        </p:nvSpPr>
        <p:spPr>
          <a:xfrm>
            <a:off x="1297500" y="150025"/>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 The majority of disengagements were caused by software perception issues and planning issues, accounting for approximately 35% respectively.</a:t>
            </a:r>
            <a:endParaRPr sz="1400" dirty="0"/>
          </a:p>
        </p:txBody>
      </p:sp>
      <p:pic>
        <p:nvPicPr>
          <p:cNvPr id="3" name="Picture 2">
            <a:extLst>
              <a:ext uri="{FF2B5EF4-FFF2-40B4-BE49-F238E27FC236}">
                <a16:creationId xmlns:a16="http://schemas.microsoft.com/office/drawing/2014/main" id="{A82028B3-1297-8A1E-AD18-21FBA6C4DF53}"/>
              </a:ext>
            </a:extLst>
          </p:cNvPr>
          <p:cNvPicPr>
            <a:picLocks noChangeAspect="1"/>
          </p:cNvPicPr>
          <p:nvPr/>
        </p:nvPicPr>
        <p:blipFill>
          <a:blip r:embed="rId3"/>
          <a:stretch>
            <a:fillRect/>
          </a:stretch>
        </p:blipFill>
        <p:spPr>
          <a:xfrm>
            <a:off x="1422867" y="834972"/>
            <a:ext cx="7277380" cy="4158503"/>
          </a:xfrm>
          <a:prstGeom prst="rect">
            <a:avLst/>
          </a:prstGeom>
        </p:spPr>
      </p:pic>
    </p:spTree>
    <p:extLst>
      <p:ext uri="{BB962C8B-B14F-4D97-AF65-F5344CB8AC3E}">
        <p14:creationId xmlns:p14="http://schemas.microsoft.com/office/powerpoint/2010/main" val="4049619459"/>
      </p:ext>
    </p:extLst>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736</Words>
  <Application>Microsoft Office PowerPoint</Application>
  <PresentationFormat>On-screen Show (16:9)</PresentationFormat>
  <Paragraphs>76</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Montserrat</vt:lpstr>
      <vt:lpstr>Lato</vt:lpstr>
      <vt:lpstr>Focus</vt:lpstr>
      <vt:lpstr>Navigating Challenges: Leveraging DistilBERT for Autonomous Vehicles Disengagement Insights</vt:lpstr>
      <vt:lpstr>Contents</vt:lpstr>
      <vt:lpstr>Autonomous Vehicles Overview</vt:lpstr>
      <vt:lpstr>02. Problem Statement</vt:lpstr>
      <vt:lpstr>03. Data Collection &amp; Preprocessing</vt:lpstr>
      <vt:lpstr>The majority of autonomous vehicle disengagements occurred on streets, accounting for nearly 50% of all reported incidents.</vt:lpstr>
      <vt:lpstr>The majority of disengagements were initiated by test drivers, accounting for approximately 85%. The AV system initiated about 14% of disengagements.</vt:lpstr>
      <vt:lpstr>Disengagement distribution varies significantly across manufacturers, with Apple Inc. reporting about 56% of total disengagements from 2021 to 2023.  Tesla Inc. does not report disengagements or publish their safety metrics.</vt:lpstr>
      <vt:lpstr> The majority of disengagements were caused by software perception issues and planning issues, accounting for approximately 35% respectively.</vt:lpstr>
      <vt:lpstr>Disengagements are more frequent on weekdays and during the summer months. August exhibits the highest number of disengagements across all months.</vt:lpstr>
      <vt:lpstr>05. Text Classification Model </vt:lpstr>
      <vt:lpstr>06. Model Accuracy</vt:lpstr>
      <vt:lpstr>06. Model Loss</vt:lpstr>
      <vt:lpstr>06. Validation Set Classification Report</vt:lpstr>
      <vt:lpstr>07. Conclusion</vt:lpstr>
      <vt:lpstr>08. Model Limitations/Future Work</vt:lpstr>
      <vt:lpstr>08.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Challenges: Leveraging DistilBERT for Autonomous Vehicles Disengagement Insights</dc:title>
  <cp:lastModifiedBy>An Nguyen</cp:lastModifiedBy>
  <cp:revision>3</cp:revision>
  <dcterms:modified xsi:type="dcterms:W3CDTF">2024-05-23T16:10:50Z</dcterms:modified>
</cp:coreProperties>
</file>